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8" r:id="rId6"/>
    <p:sldId id="262" r:id="rId7"/>
    <p:sldId id="266" r:id="rId8"/>
    <p:sldId id="261" r:id="rId9"/>
    <p:sldId id="264" r:id="rId10"/>
    <p:sldId id="269" r:id="rId11"/>
    <p:sldId id="267" r:id="rId12"/>
    <p:sldId id="263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742" autoAdjust="0"/>
  </p:normalViewPr>
  <p:slideViewPr>
    <p:cSldViewPr snapToGrid="0">
      <p:cViewPr>
        <p:scale>
          <a:sx n="50" d="100"/>
          <a:sy n="50" d="100"/>
        </p:scale>
        <p:origin x="556" y="3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575E7-EAA5-473E-A23C-7F402A36F070}" type="datetimeFigureOut">
              <a:rPr lang="en-GB" smtClean="0"/>
              <a:t>04/02/2018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A1A5C4-1177-4252-8381-62618665C2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117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A1A5C4-1177-4252-8381-62618665C27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9306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Pay+ is the only payment app that combines club card and payment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A1A5C4-1177-4252-8381-62618665C27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2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Seasonal – keeps the campaign dynamic and relevant</a:t>
            </a:r>
          </a:p>
          <a:p>
            <a:r>
              <a:rPr lang="en-GB" dirty="0"/>
              <a:t>Stories accompanying recipes – good ‘personal’ touch, customers can relate to the characters. Strong family theme</a:t>
            </a:r>
            <a:br>
              <a:rPr lang="en-GB" dirty="0"/>
            </a:br>
            <a:r>
              <a:rPr lang="en-GB" dirty="0"/>
              <a:t>Marketing – TV, magazine, in store stands, end of aisle to buy ingredient to accompany recipes</a:t>
            </a:r>
          </a:p>
          <a:p>
            <a:r>
              <a:rPr lang="en-GB" dirty="0"/>
              <a:t>Builds trust – consumers associate Tesco with passion for food and sourcing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A1A5C4-1177-4252-8381-62618665C27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25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A1A5C4-1177-4252-8381-62618665C27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90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Multibuy offer – drives volume, encourages purchasing of multiple products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A1A5C4-1177-4252-8381-62618665C27E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484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9844-6E81-473D-A3EC-543A73FB9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104DCC-6832-4A5C-BC05-9C3654C10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40992-B971-4093-97B2-4A0C9EB07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040AD-3C5A-441C-9595-0DF82A755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7191A-103F-40C3-9EAE-9F092E7E2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5178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1C9E6-B8A1-4228-899C-0828D3216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4511F-16C7-40E4-87C8-A9986C41AD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C2372-FB97-41FA-BE1A-C9E3186F7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233D6-3AE8-4ED1-8857-ADB1877C3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07013-79F5-4228-8187-EBEFFE328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729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121D21-AABE-4FC9-B401-581DFCA286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EB86A-0A12-4FE5-9028-CF65EDD03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0B3EE-8E69-4DE5-9BF1-FFC1CF6E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18C71-E023-412F-8D9E-423668D0F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DDA71-B02C-4D36-9575-B580399F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4395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457201" y="6405110"/>
            <a:ext cx="10311937" cy="24939"/>
          </a:xfrm>
          <a:prstGeom prst="line">
            <a:avLst/>
          </a:prstGeom>
          <a:ln w="9525">
            <a:solidFill>
              <a:srgbClr val="EA77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6460" y="5702302"/>
            <a:ext cx="1016594" cy="922005"/>
          </a:xfrm>
          <a:prstGeom prst="rect">
            <a:avLst/>
          </a:prstGeom>
        </p:spPr>
      </p:pic>
      <p:sp>
        <p:nvSpPr>
          <p:cNvPr id="1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9191" y="3295202"/>
            <a:ext cx="11409529" cy="45066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00" b="1" spc="300" baseline="0">
                <a:solidFill>
                  <a:srgbClr val="C2B0B3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GB" dirty="0"/>
              <a:t>SECTION TITLE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1816" y="2306363"/>
            <a:ext cx="1749436" cy="707390"/>
          </a:xfrm>
          <a:prstGeom prst="rect">
            <a:avLst/>
          </a:prstGeom>
        </p:spPr>
      </p:pic>
      <p:sp>
        <p:nvSpPr>
          <p:cNvPr id="1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19190" y="3728996"/>
            <a:ext cx="11409530" cy="4078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spc="300" baseline="0">
                <a:solidFill>
                  <a:srgbClr val="C2B0B3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pPr lvl="0"/>
            <a:r>
              <a:rPr lang="en-GB" dirty="0"/>
              <a:t>SUB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554695" y="6276160"/>
            <a:ext cx="407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DBFA533-12DB-1C48-AA23-87DB83E35456}" type="slidenum">
              <a:rPr lang="en-US" sz="1400">
                <a:solidFill>
                  <a:srgbClr val="7B6569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sz="1400" dirty="0">
              <a:solidFill>
                <a:srgbClr val="7B6569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9838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457201" y="6405110"/>
            <a:ext cx="10311937" cy="24939"/>
          </a:xfrm>
          <a:prstGeom prst="line">
            <a:avLst/>
          </a:prstGeom>
          <a:ln w="9525">
            <a:solidFill>
              <a:srgbClr val="EA771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18279" y="341578"/>
            <a:ext cx="946419" cy="3826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46460" y="5702302"/>
            <a:ext cx="1016594" cy="922005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1554695" y="6276160"/>
            <a:ext cx="407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DBFA533-12DB-1C48-AA23-87DB83E35456}" type="slidenum">
              <a:rPr lang="en-US" sz="1400">
                <a:solidFill>
                  <a:srgbClr val="7B6569">
                    <a:lumMod val="60000"/>
                    <a:lumOff val="40000"/>
                  </a:srgbClr>
                </a:solidFill>
              </a:rPr>
              <a:pPr/>
              <a:t>‹#›</a:t>
            </a:fld>
            <a:endParaRPr lang="en-US" sz="1400" dirty="0">
              <a:solidFill>
                <a:srgbClr val="7B6569">
                  <a:lumMod val="60000"/>
                  <a:lumOff val="4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02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FF52C-4063-4C13-A04C-502F34DE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8882E-A3B8-49CF-9EAF-39FE8930C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7CA8F-4E9E-4577-8EB6-1713434FF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56E3FA-89B9-4818-8527-BBF612E3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2E30D-A6DB-45C8-B80C-1757C4316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674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E1274-F5A6-453F-98F7-333121154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61AF5-E14E-479A-942D-C71B5A074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AFAB2-9633-45B3-B786-2F099AE3A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9C747-BAC7-419E-BD53-3973AFCF4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B0D5A-3B85-47CE-83B6-7D383F54F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192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C001-F08C-4DE5-804E-8DEF25237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0BD58-2956-4FF5-8D5B-0BA39F7993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52087-9346-41FD-9464-968B05807C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F77644-B463-4AA3-9BD0-4FD5B3897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FB90F6-7D96-47C3-B4E0-6643813BC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E42E6-9D09-4F69-9B81-22827A692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672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0E6B9-28A6-4895-8FCB-75CD2E59C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94F274-2CEF-49BF-9413-E4FF8CAF2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C30B5-9F20-45A3-B6F3-AB76E4C05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918F4A-199C-4ACB-8001-1A9024EC4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C03CC-488E-4E39-B5FA-FBDBE01BFA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332825-FBDD-4E94-8EBF-3F0021EA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7CD1F3-4A07-47CC-9E24-124124EE1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CE8641-EA86-4F91-A94F-D1889A5C5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911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74C2-114A-448B-916E-92B30B5A7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5C3AEF-388F-4C9C-A50B-1484A0AA7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D0F31-B9C4-43C1-8667-D88523437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85306D-0293-4EDF-82BA-4D2068AC1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367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704C1A-7319-4426-A092-CE4541583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9F4F31-2D1C-4393-8E5E-FD0D9A68A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62DFD-E61F-4F7A-B1C0-B74BC1BA2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1175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9C3D-1D81-469F-BCF2-D48751C74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1261B-49F9-4864-8FDF-BCA96D797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80A8C-F8D4-4E7E-A958-F24C53154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FA548-A632-4D37-B59A-5B02F281F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F4721-A67C-4264-8194-D7F5CD920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07D1F-1ABF-4F1D-B96E-39E3227A4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948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7CA1D-B6B1-43CC-A579-8BE919024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6B1CC3-4555-4762-9523-9080C2D15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F4D46-B718-4E44-83AE-BB69B255A0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79B1E-99AD-442E-86AF-125F478ED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A31BF-ECB4-48F4-87B6-2C6162E2D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224C81-6F7B-40E3-B139-9CC374DC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739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2DEFE-0AE7-4E6F-A99D-8CC9BD3FA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4F257-1E0B-449C-8334-3E7E21DC00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C5CD3-2520-4D24-A533-CDA2BFF43C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365F9-BF09-4E0E-89BD-98B668421F3A}" type="datetimeFigureOut">
              <a:rPr lang="en-GB" smtClean="0"/>
              <a:t>03/02/2018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EB3B-8944-49E8-BD0F-43E3DAE170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40870-E132-4458-9A39-4623A797D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2BFBE-F829-42FA-B36E-ECE63CE1A1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410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emf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3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+mn-lt"/>
              </a:rPr>
              <a:t>Tesco: Review of performance and opportunities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8BD6A2-7B55-465A-B5BB-F0E9E2367213}"/>
              </a:ext>
            </a:extLst>
          </p:cNvPr>
          <p:cNvSpPr txBox="1"/>
          <p:nvPr/>
        </p:nvSpPr>
        <p:spPr>
          <a:xfrm>
            <a:off x="4765548" y="3977640"/>
            <a:ext cx="26685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b="1" spc="300" dirty="0">
                <a:ea typeface="Verdana" charset="0"/>
                <a:cs typeface="Verdana" charset="0"/>
              </a:rPr>
              <a:t>Annabel</a:t>
            </a:r>
            <a:r>
              <a:rPr lang="en-GB" dirty="0"/>
              <a:t> </a:t>
            </a:r>
            <a:r>
              <a:rPr lang="en-GB" sz="2500" b="1" spc="300" dirty="0">
                <a:ea typeface="Verdana" charset="0"/>
                <a:cs typeface="Verdana" charset="0"/>
              </a:rPr>
              <a:t>Sill</a:t>
            </a:r>
          </a:p>
        </p:txBody>
      </p:sp>
    </p:spTree>
    <p:extLst>
      <p:ext uri="{BB962C8B-B14F-4D97-AF65-F5344CB8AC3E}">
        <p14:creationId xmlns:p14="http://schemas.microsoft.com/office/powerpoint/2010/main" val="3352045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139D78-E8A4-4492-B897-5291E7AF82CF}"/>
              </a:ext>
            </a:extLst>
          </p:cNvPr>
          <p:cNvSpPr txBox="1"/>
          <p:nvPr/>
        </p:nvSpPr>
        <p:spPr>
          <a:xfrm>
            <a:off x="457200" y="319468"/>
            <a:ext cx="801675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Innovation</a:t>
            </a:r>
          </a:p>
          <a:p>
            <a:endParaRPr lang="en-GB" sz="3200" dirty="0"/>
          </a:p>
          <a:p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endParaRPr lang="en-GB" dirty="0"/>
          </a:p>
          <a:p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44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89A54FD-4CE4-4DFD-B53D-5FCFAC57AE42}"/>
              </a:ext>
            </a:extLst>
          </p:cNvPr>
          <p:cNvSpPr txBox="1"/>
          <p:nvPr/>
        </p:nvSpPr>
        <p:spPr>
          <a:xfrm>
            <a:off x="3590734" y="1843950"/>
            <a:ext cx="50105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spc="300" dirty="0">
                <a:latin typeface="Verdana" charset="0"/>
                <a:ea typeface="Verdana" charset="0"/>
                <a:cs typeface="Verdana" charset="0"/>
              </a:rPr>
              <a:t>Quorn: opportunities in Tesco </a:t>
            </a:r>
          </a:p>
        </p:txBody>
      </p:sp>
    </p:spTree>
    <p:extLst>
      <p:ext uri="{BB962C8B-B14F-4D97-AF65-F5344CB8AC3E}">
        <p14:creationId xmlns:p14="http://schemas.microsoft.com/office/powerpoint/2010/main" val="4063492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CA5D99-690B-40AC-A959-466037E441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816937" y="1987640"/>
            <a:ext cx="4332110" cy="2436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9124D6-ECDF-4519-BF5A-D37D548F18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39649" y="1987638"/>
            <a:ext cx="4332112" cy="24368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66C7B56-62AE-4116-9CD1-13064A2B0AB1}"/>
              </a:ext>
            </a:extLst>
          </p:cNvPr>
          <p:cNvSpPr txBox="1"/>
          <p:nvPr/>
        </p:nvSpPr>
        <p:spPr>
          <a:xfrm>
            <a:off x="3225800" y="1282700"/>
            <a:ext cx="5257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Quorn holds a strong position in store with shelf space in chilled and ambient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Chilled range is more extensive than competitor offering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Multi buy ‘3 for £5’ offer within both chilled and frozen includes Tesco own brand range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Quorn frozen range is divided between ‘Free From’ vegan SKUs, and vegetarian SKUs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068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E99C72D-487F-4B8B-8614-ED41048710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083" t="17222" r="27500" b="9629"/>
          <a:stretch/>
        </p:blipFill>
        <p:spPr>
          <a:xfrm>
            <a:off x="8420100" y="1639348"/>
            <a:ext cx="3657600" cy="33136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9B78A22-B333-4732-AD06-B2404EBAA35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251" t="11481" r="31144" b="11852"/>
          <a:stretch/>
        </p:blipFill>
        <p:spPr>
          <a:xfrm>
            <a:off x="266700" y="1724948"/>
            <a:ext cx="2971800" cy="3408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D26D2E-F02D-495C-8B3F-72D3DC0F2190}"/>
              </a:ext>
            </a:extLst>
          </p:cNvPr>
          <p:cNvSpPr txBox="1"/>
          <p:nvPr/>
        </p:nvSpPr>
        <p:spPr>
          <a:xfrm>
            <a:off x="3771900" y="1086838"/>
            <a:ext cx="45466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Multibuy offer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Maximising ranging of 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NPD to appeal to flexitarian consumer tastes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320643-C5D0-460A-8C26-1ABF1FADE09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2292" t="19260" r="35104" b="27777"/>
          <a:stretch/>
        </p:blipFill>
        <p:spPr>
          <a:xfrm>
            <a:off x="4800600" y="3429000"/>
            <a:ext cx="3175000" cy="290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020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12EA681-75AC-42EC-A47F-CA3FAC63E0BE}"/>
              </a:ext>
            </a:extLst>
          </p:cNvPr>
          <p:cNvPicPr/>
          <p:nvPr>
            <p:extLst/>
          </p:nvPr>
        </p:nvPicPr>
        <p:blipFill>
          <a:blip r:embed="rId5"/>
          <a:stretch>
            <a:fillRect/>
          </a:stretch>
        </p:blipFill>
        <p:spPr>
          <a:xfrm>
            <a:off x="1819656" y="128017"/>
            <a:ext cx="9152334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50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B63CD2-E8C5-43B8-B1B2-337F3F16ED29}"/>
              </a:ext>
            </a:extLst>
          </p:cNvPr>
          <p:cNvPicPr>
            <a:picLocks noChangeAspect="1"/>
          </p:cNvPicPr>
          <p:nvPr>
            <p:extLst/>
          </p:nvPr>
        </p:nvPicPr>
        <p:blipFill>
          <a:blip r:embed="rId4"/>
          <a:stretch>
            <a:fillRect/>
          </a:stretch>
        </p:blipFill>
        <p:spPr>
          <a:xfrm>
            <a:off x="1624589" y="0"/>
            <a:ext cx="9284711" cy="659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00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E1BCBA-42A5-4BEE-A48B-DD2A69E4BA18}"/>
              </a:ext>
            </a:extLst>
          </p:cNvPr>
          <p:cNvPicPr>
            <a:picLocks noChangeAspect="1"/>
          </p:cNvPicPr>
          <p:nvPr>
            <p:extLst/>
          </p:nvPr>
        </p:nvPicPr>
        <p:blipFill>
          <a:blip r:embed="rId4"/>
          <a:stretch>
            <a:fillRect/>
          </a:stretch>
        </p:blipFill>
        <p:spPr>
          <a:xfrm>
            <a:off x="1584515" y="208663"/>
            <a:ext cx="8638985" cy="613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43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420BC6-9959-41CA-A5CE-0DFB5AACE73A}"/>
              </a:ext>
            </a:extLst>
          </p:cNvPr>
          <p:cNvSpPr txBox="1"/>
          <p:nvPr/>
        </p:nvSpPr>
        <p:spPr>
          <a:xfrm>
            <a:off x="1422400" y="392597"/>
            <a:ext cx="93472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What are they doing to win?</a:t>
            </a:r>
          </a:p>
          <a:p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Brand Guarantee and financial incentives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Ease of shop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Quality of own brand products </a:t>
            </a:r>
          </a:p>
          <a:p>
            <a:endParaRPr lang="en-GB" sz="3200" dirty="0"/>
          </a:p>
          <a:p>
            <a:endParaRPr lang="en-GB" sz="3200" dirty="0"/>
          </a:p>
          <a:p>
            <a:endParaRPr lang="en-GB" sz="3200" dirty="0"/>
          </a:p>
          <a:p>
            <a:endParaRPr lang="en-GB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5EA6AE-0E54-410F-931B-2864620751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199" y="4480244"/>
            <a:ext cx="4350673" cy="1684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E5CE6E-3809-4149-8C19-E77340A5A8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796" t="10400" r="14355" b="13600"/>
          <a:stretch/>
        </p:blipFill>
        <p:spPr>
          <a:xfrm>
            <a:off x="276415" y="4388730"/>
            <a:ext cx="2860485" cy="17761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E98BBC-FE39-43E6-B3C2-4526180A0E3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626"/>
          <a:stretch/>
        </p:blipFill>
        <p:spPr>
          <a:xfrm rot="5400000">
            <a:off x="8922211" y="2538970"/>
            <a:ext cx="4075777" cy="159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99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24225F-8D85-42DF-86CE-4A3D2884FE6F}"/>
              </a:ext>
            </a:extLst>
          </p:cNvPr>
          <p:cNvSpPr txBox="1"/>
          <p:nvPr/>
        </p:nvSpPr>
        <p:spPr>
          <a:xfrm>
            <a:off x="3590734" y="1843950"/>
            <a:ext cx="50105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spc="300" dirty="0">
                <a:latin typeface="Verdana" charset="0"/>
                <a:ea typeface="Verdana" charset="0"/>
                <a:cs typeface="Verdana" charset="0"/>
              </a:rPr>
              <a:t>Categories and consumer trends driving Tesco’s growth</a:t>
            </a:r>
          </a:p>
        </p:txBody>
      </p:sp>
    </p:spTree>
    <p:extLst>
      <p:ext uri="{BB962C8B-B14F-4D97-AF65-F5344CB8AC3E}">
        <p14:creationId xmlns:p14="http://schemas.microsoft.com/office/powerpoint/2010/main" val="134384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FDB2C3-49B6-4E5D-9D4B-7D88A75B151A}"/>
              </a:ext>
            </a:extLst>
          </p:cNvPr>
          <p:cNvSpPr txBox="1"/>
          <p:nvPr/>
        </p:nvSpPr>
        <p:spPr>
          <a:xfrm>
            <a:off x="1232836" y="1443646"/>
            <a:ext cx="1124712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4400" dirty="0"/>
              <a:t>Food Love Stories campaign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4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4400" dirty="0"/>
              <a:t>Healthier living for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4400" dirty="0"/>
          </a:p>
          <a:p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1229932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940357-4465-4497-945A-E9B64F1400C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3" b="10494"/>
          <a:stretch/>
        </p:blipFill>
        <p:spPr>
          <a:xfrm rot="5400000">
            <a:off x="-1274114" y="2335391"/>
            <a:ext cx="5440393" cy="24155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FA1E49-7775-4F8E-8884-57F0C8E56ECE}"/>
              </a:ext>
            </a:extLst>
          </p:cNvPr>
          <p:cNvSpPr txBox="1"/>
          <p:nvPr/>
        </p:nvSpPr>
        <p:spPr>
          <a:xfrm>
            <a:off x="2944368" y="319468"/>
            <a:ext cx="552959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Food Love Stories</a:t>
            </a:r>
          </a:p>
          <a:p>
            <a:endParaRPr lang="en-GB" sz="3200" dirty="0"/>
          </a:p>
          <a:p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Launched January 2017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Seasonal  recipes with strong personal theme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Wide-ranging consistent marketing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Builds customer confidence in Tesco’s  passion for food and sourcing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endParaRPr lang="en-GB" dirty="0"/>
          </a:p>
          <a:p>
            <a:r>
              <a:rPr lang="en-GB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5EFB36-EB18-4AC4-A9F3-D795C736AC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925" t="44533" r="30025" b="41468"/>
          <a:stretch/>
        </p:blipFill>
        <p:spPr>
          <a:xfrm>
            <a:off x="7187467" y="4423143"/>
            <a:ext cx="4766217" cy="8718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A5AC27-0795-467B-BC5D-3666EC0809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3959" y="1850287"/>
            <a:ext cx="3479726" cy="195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6272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21B9D9F-9DD9-4404-A709-59CA08B86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315" y="319468"/>
            <a:ext cx="1233532" cy="3297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D22F5D-6522-4AD0-B781-70DD98E4AC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3792" b="30052"/>
          <a:stretch/>
        </p:blipFill>
        <p:spPr>
          <a:xfrm>
            <a:off x="855081" y="4973422"/>
            <a:ext cx="6782562" cy="13816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999930B-8C61-46FE-A2BE-F84ED33A70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00"/>
          <a:stretch/>
        </p:blipFill>
        <p:spPr>
          <a:xfrm rot="5400000">
            <a:off x="8487758" y="1623323"/>
            <a:ext cx="3950207" cy="27499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5DAAA6-6A83-49A0-9EBF-8A20CBFB7E40}"/>
              </a:ext>
            </a:extLst>
          </p:cNvPr>
          <p:cNvSpPr txBox="1"/>
          <p:nvPr/>
        </p:nvSpPr>
        <p:spPr>
          <a:xfrm>
            <a:off x="457200" y="319468"/>
            <a:ext cx="8016759" cy="683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/>
              <a:t>Healthier living</a:t>
            </a:r>
          </a:p>
          <a:p>
            <a:pPr algn="ctr"/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Food swaps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‘Little Helps to Healthier Living’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In store free fruit for children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Newly launched Wicked range of vegan meals and food to go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2800" dirty="0"/>
          </a:p>
          <a:p>
            <a:endParaRPr lang="en-GB" dirty="0"/>
          </a:p>
          <a:p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541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2196</TotalTime>
  <Words>233</Words>
  <Application>Microsoft Office PowerPoint</Application>
  <PresentationFormat>Widescreen</PresentationFormat>
  <Paragraphs>81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bruna</dc:creator>
  <cp:lastModifiedBy>bruna</cp:lastModifiedBy>
  <cp:revision>32</cp:revision>
  <dcterms:created xsi:type="dcterms:W3CDTF">2018-02-03T19:28:32Z</dcterms:created>
  <dcterms:modified xsi:type="dcterms:W3CDTF">2018-02-05T08:04:48Z</dcterms:modified>
</cp:coreProperties>
</file>

<file path=docProps/thumbnail.jpeg>
</file>